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9" r:id="rId6"/>
    <p:sldId id="258" r:id="rId7"/>
    <p:sldId id="263" r:id="rId8"/>
    <p:sldId id="270" r:id="rId9"/>
    <p:sldId id="269" r:id="rId10"/>
    <p:sldId id="264" r:id="rId11"/>
    <p:sldId id="265" r:id="rId12"/>
    <p:sldId id="266" r:id="rId13"/>
    <p:sldId id="267"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5" d="100"/>
          <a:sy n="55" d="100"/>
        </p:scale>
        <p:origin x="109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7" name="Date Placeholder 6"/>
          <p:cNvSpPr>
            <a:spLocks noGrp="1"/>
          </p:cNvSpPr>
          <p:nvPr>
            <p:ph type="dt" sz="half" idx="10"/>
          </p:nvPr>
        </p:nvSpPr>
        <p:spPr/>
        <p:txBody>
          <a:bodyPr/>
          <a:lstStyle/>
          <a:p>
            <a:fld id="{189E17C4-90A1-428B-A95B-04C1AFA34570}" type="datetimeFigureOut">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89E17C4-90A1-428B-A95B-04C1AFA34570}" type="datetimeFigureOut">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E17C4-90A1-428B-A95B-04C1AFA34570}" type="datetimeFigureOut">
              <a:rPr lang="en-AU" smtClean="0"/>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89E17C4-90A1-428B-A95B-04C1AFA34570}" type="datetimeFigureOut">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7" name="Date Placeholder 6"/>
          <p:cNvSpPr>
            <a:spLocks noGrp="1"/>
          </p:cNvSpPr>
          <p:nvPr>
            <p:ph type="dt" sz="half" idx="10"/>
          </p:nvPr>
        </p:nvSpPr>
        <p:spPr/>
        <p:txBody>
          <a:bodyPr/>
          <a:lstStyle/>
          <a:p>
            <a:fld id="{189E17C4-90A1-428B-A95B-04C1AFA34570}" type="datetimeFigureOut">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89E17C4-90A1-428B-A95B-04C1AFA34570}" type="datetimeFigureOut">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E17C4-90A1-428B-A95B-04C1AFA34570}" type="datetimeFigureOut">
              <a:rPr lang="en-AU" smtClean="0"/>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9E17C4-90A1-428B-A95B-04C1AFA34570}" type="datetimeFigureOut">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1DA948-10CF-40A1-B4D3-253EF6C962C9}" type="slidenum">
              <a:rPr lang="en-AU" smtClean="0"/>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9E17C4-90A1-428B-A95B-04C1AFA34570}" type="datetimeFigureOut">
              <a:rPr lang="en-AU" smtClean="0"/>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1DA948-10CF-40A1-B4D3-253EF6C962C9}" type="slidenum">
              <a:rPr lang="en-AU" smtClean="0"/>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9E17C4-90A1-428B-A95B-04C1AFA34570}" type="datetimeFigureOut">
              <a:rPr lang="en-AU" smtClean="0"/>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1DA948-10CF-40A1-B4D3-253EF6C962C9}" type="slidenum">
              <a:rPr lang="en-AU" smtClean="0"/>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iscover.data.vic.gov.au/dataset/victoria-road-crash-dat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4" name="Freeform: Shape 33"/>
          <p:cNvSpPr>
            <a:spLocks noGrp="1" noRot="1" noChangeAspect="1" noMove="1" noResize="1" noEditPoints="1" noAdjustHandles="1" noChangeArrowheads="1" noChangeShapeType="1" noTextEdit="1"/>
          </p:cNvSpPr>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1303402" y="3985"/>
            <a:ext cx="9772765" cy="6858000"/>
            <a:chOff x="1303402" y="36937"/>
            <a:chExt cx="9772765" cy="6858000"/>
          </a:xfrm>
          <a:solidFill>
            <a:schemeClr val="bg1">
              <a:alpha val="30000"/>
            </a:schemeClr>
          </a:solidFill>
        </p:grpSpPr>
        <p:sp>
          <p:nvSpPr>
            <p:cNvPr id="15" name="Freeform: Shape 14"/>
            <p:cNvSpPr/>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p:cNvSpPr/>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p:cNvSpPr/>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p:cNvSpPr/>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p:cNvSpPr/>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p:cNvSpPr/>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p:cNvSpPr/>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p:cNvSpPr>
            <a:spLocks noGrp="1"/>
          </p:cNvSpPr>
          <p:nvPr>
            <p:ph type="ctrTitle"/>
          </p:nvPr>
        </p:nvSpPr>
        <p:spPr>
          <a:xfrm>
            <a:off x="3502731" y="1542402"/>
            <a:ext cx="5186842" cy="2387918"/>
          </a:xfrm>
        </p:spPr>
        <p:txBody>
          <a:bodyPr anchor="b">
            <a:normAutofit/>
          </a:bodyPr>
          <a:lstStyle/>
          <a:p>
            <a:r>
              <a:rPr lang="en-AU" sz="5200" dirty="0" err="1">
                <a:solidFill>
                  <a:schemeClr val="tx2"/>
                </a:solidFill>
              </a:rPr>
              <a:t>RoadCrash</a:t>
            </a:r>
            <a:r>
              <a:rPr lang="en-AU" sz="5200" dirty="0">
                <a:solidFill>
                  <a:schemeClr val="tx2"/>
                </a:solidFill>
              </a:rPr>
              <a:t> Guard</a:t>
            </a:r>
            <a:endParaRPr lang="en-AU" sz="5200" dirty="0">
              <a:solidFill>
                <a:schemeClr val="tx2"/>
              </a:solidFill>
            </a:endParaRPr>
          </a:p>
        </p:txBody>
      </p:sp>
      <p:grpSp>
        <p:nvGrpSpPr>
          <p:cNvPr id="23" name="Group 22"/>
          <p:cNvGrpSpPr>
            <a:grpSpLocks noGrp="1" noRot="1" noChangeAspect="1" noMove="1" noResize="1" noUngrp="1"/>
          </p:cNvGrpSpPr>
          <p:nvPr/>
        </p:nvGrpSpPr>
        <p:grpSpPr>
          <a:xfrm>
            <a:off x="-305" y="-4155"/>
            <a:ext cx="2514948" cy="2174333"/>
            <a:chOff x="-305" y="-4155"/>
            <a:chExt cx="2514948" cy="2174333"/>
          </a:xfrm>
        </p:grpSpPr>
        <p:sp>
          <p:nvSpPr>
            <p:cNvPr id="24" name="Freeform: Shape 23"/>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a:grpSpLocks noGrp="1" noRot="1" noChangeAspect="1" noMove="1" noResize="1" noUngrp="1"/>
          </p:cNvGrpSpPr>
          <p:nvPr/>
        </p:nvGrpSpPr>
        <p:grpSpPr>
          <a:xfrm rot="10800000">
            <a:off x="9685727" y="4683666"/>
            <a:ext cx="2514948" cy="2174333"/>
            <a:chOff x="-305" y="-4155"/>
            <a:chExt cx="2514948" cy="2174333"/>
          </a:xfrm>
        </p:grpSpPr>
        <p:sp>
          <p:nvSpPr>
            <p:cNvPr id="30" name="Freeform: Shape 29"/>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Impact and Benefits</a:t>
            </a:r>
            <a:endParaRPr lang="en-AU" sz="3600" dirty="0">
              <a:solidFill>
                <a:schemeClr val="tx2"/>
              </a:solidFill>
            </a:endParaRPr>
          </a:p>
        </p:txBody>
      </p:sp>
      <p:sp>
        <p:nvSpPr>
          <p:cNvPr id="4" name="TextBox 3"/>
          <p:cNvSpPr txBox="1"/>
          <p:nvPr/>
        </p:nvSpPr>
        <p:spPr>
          <a:xfrm>
            <a:off x="271935" y="787078"/>
            <a:ext cx="11864050" cy="5838521"/>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Guard represents a significant step forward in enhancing road safety through the power of data and artificial intelligence. By addressing the critical challenges of high accident rates, human factors, infrastructure deficiencies, and environmental conditions, our solution provides actionable insights that can save lives and improve the quality of life for all road users. </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AU" sz="1800" dirty="0">
                <a:effectLst/>
                <a:latin typeface="Aptos" panose="020B0004020202020204" pitchFamily="34" charset="0"/>
                <a:ea typeface="Aptos" panose="020B0004020202020204" pitchFamily="34" charset="0"/>
                <a:cs typeface="Times New Roman" panose="02020603050405020304" pitchFamily="18" charset="0"/>
              </a:rPr>
              <a:t>Our solution leverages extensive crash data to identify high-risk areas and understand the underlying causes of accidents. </a:t>
            </a:r>
            <a:endParaRPr lang="en-AU"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AU" sz="1800" dirty="0">
                <a:effectLst/>
                <a:latin typeface="Aptos" panose="020B0004020202020204" pitchFamily="34" charset="0"/>
                <a:ea typeface="Aptos" panose="020B0004020202020204" pitchFamily="34" charset="0"/>
                <a:cs typeface="Times New Roman" panose="02020603050405020304" pitchFamily="18" charset="0"/>
              </a:rPr>
              <a:t>The executive briefs and recommendations generated by </a:t>
            </a:r>
            <a:r>
              <a:rPr lang="en-AU" sz="1800"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1800" dirty="0">
                <a:effectLst/>
                <a:latin typeface="Aptos" panose="020B0004020202020204" pitchFamily="34" charset="0"/>
                <a:ea typeface="Aptos" panose="020B0004020202020204" pitchFamily="34" charset="0"/>
                <a:cs typeface="Times New Roman" panose="02020603050405020304" pitchFamily="18" charset="0"/>
              </a:rPr>
              <a:t> Guard offer practical solutions for policymakers, traffic management authorities, and the community.</a:t>
            </a:r>
            <a:endParaRPr lang="en-AU"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Recommendations based on solid data can lead to the implementation of effective, evidence-based policies that enhance road safety.</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Our project not only aims to reduce accidents but also fosters a safer, more secure environment for pedestrians, cyclists, and drivers alike.</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AU" b="1" kern="100" dirty="0">
                <a:latin typeface="Aptos" panose="020B0004020202020204" pitchFamily="34" charset="0"/>
                <a:ea typeface="Aptos" panose="020B0004020202020204" pitchFamily="34" charset="0"/>
                <a:cs typeface="Times New Roman" panose="02020603050405020304" pitchFamily="18" charset="0"/>
              </a:rPr>
              <a:t>Future Vision </a:t>
            </a:r>
            <a:endParaRPr lang="en-AU" b="1" kern="100" dirty="0">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AU" sz="1800" dirty="0">
                <a:effectLst/>
                <a:latin typeface="Aptos" panose="020B0004020202020204" pitchFamily="34" charset="0"/>
                <a:ea typeface="Aptos" panose="020B0004020202020204" pitchFamily="34" charset="0"/>
                <a:cs typeface="Times New Roman" panose="02020603050405020304" pitchFamily="18" charset="0"/>
              </a:rPr>
              <a:t>Looking ahead, we envision expanding </a:t>
            </a:r>
            <a:r>
              <a:rPr lang="en-AU" sz="1800"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1800" dirty="0">
                <a:effectLst/>
                <a:latin typeface="Aptos" panose="020B0004020202020204" pitchFamily="34" charset="0"/>
                <a:ea typeface="Aptos" panose="020B0004020202020204" pitchFamily="34" charset="0"/>
                <a:cs typeface="Times New Roman" panose="02020603050405020304" pitchFamily="18" charset="0"/>
              </a:rPr>
              <a:t> Guard to incorporate more advanced features, such as real-time accident detection, driver behaviour analysis, and integration with navigation systems. We also aim to collaborate with government agencies, research institutions, and technology partners to continuously improve and scale our solution.</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Datasets </a:t>
            </a:r>
            <a:endParaRPr lang="en-AU" sz="3600" dirty="0">
              <a:solidFill>
                <a:schemeClr val="tx2"/>
              </a:solidFill>
            </a:endParaRPr>
          </a:p>
        </p:txBody>
      </p:sp>
      <p:sp>
        <p:nvSpPr>
          <p:cNvPr id="4" name="TextBox 3"/>
          <p:cNvSpPr txBox="1"/>
          <p:nvPr/>
        </p:nvSpPr>
        <p:spPr>
          <a:xfrm>
            <a:off x="408006" y="1206630"/>
            <a:ext cx="10738413" cy="1753235"/>
          </a:xfrm>
          <a:prstGeom prst="rect">
            <a:avLst/>
          </a:prstGeom>
          <a:noFill/>
        </p:spPr>
        <p:txBody>
          <a:bodyPr wrap="square">
            <a:spAutoFit/>
          </a:bodyPr>
          <a:lstStyle/>
          <a:p>
            <a:r>
              <a:rPr lang="en-AU" dirty="0">
                <a:hlinkClick r:id="rId1"/>
              </a:rPr>
              <a:t>https://discover.data.vic.gov.au/dataset/victoria-road-crash-data</a:t>
            </a:r>
            <a:endParaRPr lang="en-AU" dirty="0"/>
          </a:p>
          <a:p>
            <a:endParaRPr lang="en-AU" dirty="0"/>
          </a:p>
          <a:p>
            <a:r>
              <a:rPr lang="en-AU" dirty="0" err="1"/>
              <a:t>Githup</a:t>
            </a:r>
            <a:r>
              <a:rPr lang="en-AU" dirty="0"/>
              <a:t> link :</a:t>
            </a:r>
            <a:endParaRPr lang="en-AU" dirty="0"/>
          </a:p>
          <a:p>
            <a:r>
              <a:rPr lang="en-AU" dirty="0"/>
              <a:t>https://github.com/vinodache/govhack2024</a:t>
            </a:r>
            <a:endParaRPr lang="en-AU" dirty="0"/>
          </a:p>
          <a:p>
            <a:endParaRPr lang="en-AU" dirty="0"/>
          </a:p>
          <a:p>
            <a:endParaRPr lang="en-A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45" name="Freeform: Shape 44"/>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Problem Statement</a:t>
            </a:r>
            <a:endParaRPr lang="en-AU" sz="3600" dirty="0">
              <a:solidFill>
                <a:schemeClr val="tx2"/>
              </a:solidFill>
            </a:endParaRPr>
          </a:p>
        </p:txBody>
      </p:sp>
      <p:grpSp>
        <p:nvGrpSpPr>
          <p:cNvPr id="49" name="Group 48"/>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50" name="Freeform: Shape 49"/>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9525" y="627802"/>
            <a:ext cx="11285316" cy="6363922"/>
          </a:xfrm>
          <a:prstGeom prst="rect">
            <a:avLst/>
          </a:prstGeom>
          <a:noFill/>
        </p:spPr>
        <p:txBody>
          <a:bodyPr wrap="square" rtlCol="0">
            <a:spAutoFit/>
          </a:bodyPr>
          <a:lstStyle/>
          <a:p>
            <a:pPr algn="just">
              <a:lnSpc>
                <a:spcPct val="107000"/>
              </a:lnSpc>
              <a:spcAft>
                <a:spcPts val="800"/>
              </a:spcAf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Road safety remains a critical concern in Victoria, with high accident rates posing significant risks to drivers, pedestrians, and cyclists. Despite advancements in vehicle technology and road infrastructure, several challenges persist:</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High Accident Rates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The frequency of road accidents continues to be alarmingly high, leading to fatalities, injuries, and substantial economic costs.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Human Factors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Distracted driving, speeding, driving under the influence, and driver fatigue are major contributors to road accidents.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Infrastructure Deficiencies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Poor road conditions, inadequate lighting, and lack of dedicated infrastructure for pedestrians and cyclists increase the risk of accidents.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Environmental Conditions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Adverse weather conditions and seasonal variations further exacerbate the risk of road accidents.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Data Gaps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Inconsistent data collection and underreporting of accidents hinder effective analysis and policy-making.</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Policy and Enforcement</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Inconsistent enforcement of traffic laws and outdated regulations impede efforts to improve road safety.</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AU" sz="1800" dirty="0">
                <a:effectLst/>
                <a:latin typeface="Aptos" panose="020B0004020202020204" pitchFamily="34" charset="0"/>
                <a:ea typeface="Aptos" panose="020B0004020202020204" pitchFamily="34" charset="0"/>
                <a:cs typeface="Times New Roman" panose="02020603050405020304" pitchFamily="18" charset="0"/>
              </a:rPr>
              <a:t>Addressing these challenges requires a comprehensive, data-driven approach to identify high-risk areas, understand the underlying causes of accidents, and formulate effective strategies for prevention. The goal is to enhance road safety for all users, from pedestrians to drivers, through actionable insights and evidence-based policies.</a:t>
            </a:r>
            <a:endParaRPr lang="en-A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4" name="Freeform: Shape 13"/>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20" name="Freeform: Shape 19"/>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Our Solution – </a:t>
            </a:r>
            <a:r>
              <a:rPr lang="en-AU" sz="3600" b="1"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3600" b="1" dirty="0">
                <a:effectLst/>
                <a:latin typeface="Aptos" panose="020B0004020202020204" pitchFamily="34" charset="0"/>
                <a:ea typeface="Aptos" panose="020B0004020202020204" pitchFamily="34" charset="0"/>
                <a:cs typeface="Times New Roman" panose="02020603050405020304" pitchFamily="18" charset="0"/>
              </a:rPr>
              <a:t> Guard</a:t>
            </a:r>
            <a:endParaRPr lang="en-AU" sz="3600" dirty="0">
              <a:solidFill>
                <a:schemeClr val="tx2"/>
              </a:solidFill>
            </a:endParaRPr>
          </a:p>
        </p:txBody>
      </p:sp>
      <p:sp>
        <p:nvSpPr>
          <p:cNvPr id="10" name="TextBox 9"/>
          <p:cNvSpPr txBox="1"/>
          <p:nvPr/>
        </p:nvSpPr>
        <p:spPr>
          <a:xfrm>
            <a:off x="339525" y="627802"/>
            <a:ext cx="11285316" cy="5439566"/>
          </a:xfrm>
          <a:prstGeom prst="rect">
            <a:avLst/>
          </a:prstGeom>
          <a:noFill/>
        </p:spPr>
        <p:txBody>
          <a:bodyPr wrap="square" rtlCol="0">
            <a:spAutoFit/>
          </a:bodyPr>
          <a:lstStyle/>
          <a:p>
            <a:pPr>
              <a:lnSpc>
                <a:spcPct val="107000"/>
              </a:lnSpc>
              <a:spcAft>
                <a:spcPts val="800"/>
              </a:spcAf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Improving road safety is not just a matter of preventing accidents; it’s about creating a safer, healthier, and more prosperous society. By addressing the causes of road accidents and implementing effective safety measures, we can protect lives, reduce economic costs, and enhance the quality of life for everyone.</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457200" algn="l"/>
              </a:tabLst>
            </a:pPr>
            <a:r>
              <a:rPr lang="en-AU" dirty="0"/>
              <a:t>Based on our analysis , below is our objective.</a:t>
            </a:r>
            <a:endParaRPr lang="en-AU" dirty="0"/>
          </a:p>
          <a:p>
            <a:pPr lvl="0">
              <a:lnSpc>
                <a:spcPct val="107000"/>
              </a:lnSpc>
              <a:spcAft>
                <a:spcPts val="800"/>
              </a:spcAft>
              <a:tabLst>
                <a:tab pos="457200" algn="l"/>
              </a:tabLst>
            </a:pPr>
            <a:endParaRPr lang="en-AU" dirty="0"/>
          </a:p>
          <a:p>
            <a:pPr>
              <a:lnSpc>
                <a:spcPct val="107000"/>
              </a:lnSpc>
              <a:spcAft>
                <a:spcPts val="800"/>
              </a:spcAf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Our Goals for </a:t>
            </a:r>
            <a:r>
              <a:rPr lang="en-AU" sz="1800" b="1" kern="100"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1800" b="1" kern="100" dirty="0">
                <a:effectLst/>
                <a:latin typeface="Aptos" panose="020B0004020202020204" pitchFamily="34" charset="0"/>
                <a:ea typeface="Aptos" panose="020B0004020202020204" pitchFamily="34" charset="0"/>
                <a:cs typeface="Times New Roman" panose="02020603050405020304" pitchFamily="18" charset="0"/>
              </a:rPr>
              <a:t> Guard:</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Develop a web page to pinpoint all crash hotspots in Victoria with filters to indicate the vehicle type, road conditions and atmospheric conditions.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Generate comprehensive and concise executive briefs summarizing our findings, insights, and recommendations for government officials.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Create a mobile application to enhance road safety for users such as pedestrians, bicyclists, motorcyclists, drivers, and passengers, based on their current location.</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The key differentiator is the feeding in of recent data on a weekly basis, to enhance the prediction capability of the AI system.</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AU" dirty="0"/>
          </a:p>
          <a:p>
            <a:pPr lvl="0">
              <a:lnSpc>
                <a:spcPct val="107000"/>
              </a:lnSpc>
              <a:spcAft>
                <a:spcPts val="800"/>
              </a:spcAft>
              <a:tabLst>
                <a:tab pos="457200" algn="l"/>
              </a:tabLst>
            </a:pPr>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Solution Overview</a:t>
            </a:r>
            <a:endParaRPr lang="en-AU" sz="3600" dirty="0">
              <a:solidFill>
                <a:schemeClr val="tx2"/>
              </a:solidFill>
            </a:endParaRPr>
          </a:p>
        </p:txBody>
      </p:sp>
      <p:sp>
        <p:nvSpPr>
          <p:cNvPr id="6" name="TextBox 5"/>
          <p:cNvSpPr txBox="1"/>
          <p:nvPr/>
        </p:nvSpPr>
        <p:spPr>
          <a:xfrm>
            <a:off x="431156" y="787078"/>
            <a:ext cx="11217169" cy="5747343"/>
          </a:xfrm>
          <a:prstGeom prst="rect">
            <a:avLst/>
          </a:prstGeom>
          <a:noFill/>
        </p:spPr>
        <p:txBody>
          <a:bodyPr wrap="square">
            <a:spAutoFit/>
          </a:bodyPr>
          <a:lstStyle/>
          <a:p>
            <a:pPr>
              <a:lnSpc>
                <a:spcPct val="107000"/>
              </a:lnSpc>
              <a:spcAft>
                <a:spcPts val="800"/>
              </a:spcAft>
            </a:pPr>
            <a:r>
              <a:rPr lang="en-AU" sz="1800" b="1" kern="100" dirty="0" err="1">
                <a:effectLst/>
                <a:latin typeface="Aptos" panose="020B0004020202020204" pitchFamily="34" charset="0"/>
                <a:ea typeface="Aptos" panose="020B0004020202020204" pitchFamily="34" charset="0"/>
                <a:cs typeface="Times New Roman" panose="02020603050405020304" pitchFamily="18" charset="0"/>
              </a:rPr>
              <a:t>RoadCrash</a:t>
            </a:r>
            <a:r>
              <a:rPr lang="en-AU" sz="1800" b="1" kern="100" dirty="0">
                <a:effectLst/>
                <a:latin typeface="Aptos" panose="020B0004020202020204" pitchFamily="34" charset="0"/>
                <a:ea typeface="Aptos" panose="020B0004020202020204" pitchFamily="34" charset="0"/>
                <a:cs typeface="Times New Roman" panose="02020603050405020304" pitchFamily="18" charset="0"/>
              </a:rPr>
              <a:t> Guard</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is a responsive AI based solution designed to predict high-risk crash hotspot locations using Victoria Crash data. The solution will predominantly use three channels.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 website that can provide a summary of road crashes on the Victoria map, with filters for various parameters involved in the crash. </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An end user mobile application, that can notify and warn users of a road crash risk based on their real time location.  </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An agent that generates comprehensive and concise executive briefs that summarize key findings, insights, and recommendations.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AU" sz="1800" b="1" kern="100" dirty="0">
                <a:effectLst/>
                <a:latin typeface="Aptos" panose="020B0004020202020204" pitchFamily="34" charset="0"/>
                <a:ea typeface="Aptos" panose="020B0004020202020204" pitchFamily="34" charset="0"/>
                <a:cs typeface="Times New Roman" panose="02020603050405020304" pitchFamily="18" charset="0"/>
              </a:rPr>
              <a:t>Recommendation Analysis Parameters: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Latitude and Longitude of the accident spot	</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Road/Street name</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Road condition</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Intersection type</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Atmospheric condition</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800" dirty="0">
                <a:effectLst/>
                <a:latin typeface="Aptos" panose="020B0004020202020204" pitchFamily="34" charset="0"/>
                <a:ea typeface="Aptos" panose="020B0004020202020204" pitchFamily="34" charset="0"/>
                <a:cs typeface="Times New Roman" panose="02020603050405020304" pitchFamily="18" charset="0"/>
              </a:rPr>
              <a:t>Vehicle type and age</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8255"/>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Technical Architecture</a:t>
            </a:r>
            <a:r>
              <a:rPr lang="en-US" altLang="en-AU" sz="3600" b="1" dirty="0">
                <a:effectLst/>
                <a:latin typeface="Aptos" panose="020B0004020202020204" pitchFamily="34" charset="0"/>
                <a:ea typeface="Aptos" panose="020B0004020202020204" pitchFamily="34" charset="0"/>
                <a:cs typeface="Times New Roman" panose="02020603050405020304" pitchFamily="18" charset="0"/>
              </a:rPr>
              <a:t> - Tech Stack</a:t>
            </a:r>
            <a:endParaRPr lang="en-US" altLang="en-AU" sz="3600" b="1"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9" name="Rectangles 28"/>
          <p:cNvSpPr/>
          <p:nvPr/>
        </p:nvSpPr>
        <p:spPr>
          <a:xfrm>
            <a:off x="1176020" y="1068705"/>
            <a:ext cx="5549900" cy="1993900"/>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Flowchart: Alternate Process 3"/>
          <p:cNvSpPr/>
          <p:nvPr/>
        </p:nvSpPr>
        <p:spPr>
          <a:xfrm>
            <a:off x="1539240"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React Navigation</a:t>
            </a:r>
            <a:endParaRPr lang="en-US" sz="1400"/>
          </a:p>
        </p:txBody>
      </p:sp>
      <p:sp>
        <p:nvSpPr>
          <p:cNvPr id="3" name="Flowchart: Alternate Process 2"/>
          <p:cNvSpPr/>
          <p:nvPr/>
        </p:nvSpPr>
        <p:spPr>
          <a:xfrm>
            <a:off x="5366385"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Map</a:t>
            </a:r>
            <a:endParaRPr lang="en-US" sz="1400"/>
          </a:p>
        </p:txBody>
      </p:sp>
      <p:sp>
        <p:nvSpPr>
          <p:cNvPr id="9" name="Flowchart: Alternate Process 8"/>
          <p:cNvSpPr/>
          <p:nvPr/>
        </p:nvSpPr>
        <p:spPr>
          <a:xfrm>
            <a:off x="2814955"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Push Notification</a:t>
            </a:r>
            <a:endParaRPr lang="en-US" sz="1400"/>
          </a:p>
        </p:txBody>
      </p:sp>
      <p:sp>
        <p:nvSpPr>
          <p:cNvPr id="5" name="Flowchart: Alternate Process 4"/>
          <p:cNvSpPr/>
          <p:nvPr/>
        </p:nvSpPr>
        <p:spPr>
          <a:xfrm>
            <a:off x="4090670"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React Native</a:t>
            </a:r>
            <a:endParaRPr lang="en-US" sz="1400"/>
          </a:p>
        </p:txBody>
      </p:sp>
      <p:sp>
        <p:nvSpPr>
          <p:cNvPr id="30" name="Rectangles 29"/>
          <p:cNvSpPr/>
          <p:nvPr/>
        </p:nvSpPr>
        <p:spPr>
          <a:xfrm>
            <a:off x="7098030" y="1068705"/>
            <a:ext cx="4834890" cy="19939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7652385"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Map</a:t>
            </a:r>
            <a:endParaRPr lang="en-US" sz="1400"/>
          </a:p>
        </p:txBody>
      </p:sp>
      <p:sp>
        <p:nvSpPr>
          <p:cNvPr id="17" name="Flowchart: Alternate Process 16"/>
          <p:cNvSpPr/>
          <p:nvPr/>
        </p:nvSpPr>
        <p:spPr>
          <a:xfrm>
            <a:off x="8929370"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React </a:t>
            </a:r>
            <a:endParaRPr lang="en-US" sz="1400"/>
          </a:p>
        </p:txBody>
      </p:sp>
      <p:sp>
        <p:nvSpPr>
          <p:cNvPr id="23" name="Flowchart: Alternate Process 22"/>
          <p:cNvSpPr/>
          <p:nvPr/>
        </p:nvSpPr>
        <p:spPr>
          <a:xfrm>
            <a:off x="10206355" y="1566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Next.js</a:t>
            </a:r>
            <a:endParaRPr lang="en-US" sz="1400"/>
          </a:p>
        </p:txBody>
      </p:sp>
      <p:sp>
        <p:nvSpPr>
          <p:cNvPr id="31" name="Rectangles 30"/>
          <p:cNvSpPr/>
          <p:nvPr/>
        </p:nvSpPr>
        <p:spPr>
          <a:xfrm>
            <a:off x="4446270" y="3659505"/>
            <a:ext cx="4013835" cy="2711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lowchart: Alternate Process 24"/>
          <p:cNvSpPr/>
          <p:nvPr/>
        </p:nvSpPr>
        <p:spPr>
          <a:xfrm>
            <a:off x="7195185" y="3852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Python</a:t>
            </a:r>
            <a:endParaRPr lang="en-US" sz="1400"/>
          </a:p>
        </p:txBody>
      </p:sp>
      <p:sp>
        <p:nvSpPr>
          <p:cNvPr id="26" name="Flowchart: Alternate Process 25"/>
          <p:cNvSpPr/>
          <p:nvPr/>
        </p:nvSpPr>
        <p:spPr>
          <a:xfrm>
            <a:off x="5213985" y="385254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Node.js</a:t>
            </a:r>
            <a:endParaRPr lang="en-US" sz="1400"/>
          </a:p>
        </p:txBody>
      </p:sp>
      <p:sp>
        <p:nvSpPr>
          <p:cNvPr id="27" name="Flowchart: Alternate Process 26"/>
          <p:cNvSpPr/>
          <p:nvPr/>
        </p:nvSpPr>
        <p:spPr>
          <a:xfrm>
            <a:off x="5290185" y="5126355"/>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AWS Lambda</a:t>
            </a:r>
            <a:endParaRPr lang="en-US" sz="1400"/>
          </a:p>
        </p:txBody>
      </p:sp>
      <p:sp>
        <p:nvSpPr>
          <p:cNvPr id="28" name="Flowchart: Alternate Process 27"/>
          <p:cNvSpPr/>
          <p:nvPr/>
        </p:nvSpPr>
        <p:spPr>
          <a:xfrm>
            <a:off x="7271385" y="5144770"/>
            <a:ext cx="933450" cy="9975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t>AWS</a:t>
            </a:r>
            <a:endParaRPr lang="en-US" sz="1400"/>
          </a:p>
          <a:p>
            <a:pPr algn="ctr"/>
            <a:r>
              <a:rPr lang="en-US" sz="1400"/>
              <a:t>EC2</a:t>
            </a:r>
            <a:endParaRPr lang="en-US" sz="1400"/>
          </a:p>
        </p:txBody>
      </p:sp>
      <p:sp>
        <p:nvSpPr>
          <p:cNvPr id="32" name="Text Box 31"/>
          <p:cNvSpPr txBox="1"/>
          <p:nvPr/>
        </p:nvSpPr>
        <p:spPr>
          <a:xfrm>
            <a:off x="8585835" y="3171190"/>
            <a:ext cx="2205990" cy="368300"/>
          </a:xfrm>
          <a:prstGeom prst="rect">
            <a:avLst/>
          </a:prstGeom>
          <a:noFill/>
        </p:spPr>
        <p:txBody>
          <a:bodyPr wrap="none" rtlCol="0">
            <a:spAutoFit/>
          </a:bodyPr>
          <a:p>
            <a:r>
              <a:rPr lang="en-US"/>
              <a:t>Website Techstack</a:t>
            </a:r>
            <a:endParaRPr lang="en-US"/>
          </a:p>
        </p:txBody>
      </p:sp>
      <p:sp>
        <p:nvSpPr>
          <p:cNvPr id="33" name="Text Box 32"/>
          <p:cNvSpPr txBox="1"/>
          <p:nvPr/>
        </p:nvSpPr>
        <p:spPr>
          <a:xfrm>
            <a:off x="2814955" y="3145790"/>
            <a:ext cx="1983105" cy="368300"/>
          </a:xfrm>
          <a:prstGeom prst="rect">
            <a:avLst/>
          </a:prstGeom>
          <a:noFill/>
        </p:spPr>
        <p:txBody>
          <a:bodyPr wrap="none" rtlCol="0">
            <a:spAutoFit/>
          </a:bodyPr>
          <a:p>
            <a:r>
              <a:rPr lang="en-US"/>
              <a:t>MobileTechstack</a:t>
            </a:r>
            <a:endParaRPr lang="en-US"/>
          </a:p>
        </p:txBody>
      </p:sp>
      <p:sp>
        <p:nvSpPr>
          <p:cNvPr id="34" name="Text Box 33"/>
          <p:cNvSpPr txBox="1"/>
          <p:nvPr/>
        </p:nvSpPr>
        <p:spPr>
          <a:xfrm>
            <a:off x="5446395" y="6436995"/>
            <a:ext cx="2190750" cy="368300"/>
          </a:xfrm>
          <a:prstGeom prst="rect">
            <a:avLst/>
          </a:prstGeom>
          <a:noFill/>
        </p:spPr>
        <p:txBody>
          <a:bodyPr wrap="none" rtlCol="0">
            <a:spAutoFit/>
          </a:bodyPr>
          <a:p>
            <a:r>
              <a:rPr lang="en-US"/>
              <a:t>BackendTechstack</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Technical Architecture</a:t>
            </a:r>
            <a:endParaRPr lang="en-AU" sz="3600" dirty="0">
              <a:solidFill>
                <a:schemeClr val="tx2"/>
              </a:solidFill>
            </a:endParaRPr>
          </a:p>
        </p:txBody>
      </p:sp>
      <p:pic>
        <p:nvPicPr>
          <p:cNvPr id="36" name="Picture 35" descr="Screenshot 2024-09-08 at 3.32.48 PM"/>
          <p:cNvPicPr>
            <a:picLocks noChangeAspect="1"/>
          </p:cNvPicPr>
          <p:nvPr/>
        </p:nvPicPr>
        <p:blipFill>
          <a:blip r:embed="rId1"/>
          <a:stretch>
            <a:fillRect/>
          </a:stretch>
        </p:blipFill>
        <p:spPr>
          <a:xfrm>
            <a:off x="590550" y="1574165"/>
            <a:ext cx="6999605" cy="3988435"/>
          </a:xfrm>
          <a:prstGeom prst="rect">
            <a:avLst/>
          </a:prstGeom>
        </p:spPr>
      </p:pic>
      <p:sp>
        <p:nvSpPr>
          <p:cNvPr id="37" name="Text Box 36"/>
          <p:cNvSpPr txBox="1"/>
          <p:nvPr/>
        </p:nvSpPr>
        <p:spPr>
          <a:xfrm>
            <a:off x="7646670" y="1713865"/>
            <a:ext cx="4545330" cy="3969385"/>
          </a:xfrm>
          <a:prstGeom prst="rect">
            <a:avLst/>
          </a:prstGeom>
          <a:noFill/>
        </p:spPr>
        <p:txBody>
          <a:bodyPr wrap="square" rtlCol="0">
            <a:spAutoFit/>
          </a:bodyPr>
          <a:p>
            <a:r>
              <a:rPr lang="en-US" sz="1400"/>
              <a:t>The solution uses react, react native and maps </a:t>
            </a:r>
            <a:endParaRPr lang="en-US" sz="1400"/>
          </a:p>
          <a:p>
            <a:r>
              <a:rPr lang="en-US" sz="1400"/>
              <a:t>at the front end. The front end leverages </a:t>
            </a:r>
            <a:endParaRPr lang="en-US" sz="1400"/>
          </a:p>
          <a:p>
            <a:r>
              <a:rPr lang="en-US" sz="1400"/>
              <a:t>ReST APIs hosted in AWS infrastructure.</a:t>
            </a:r>
            <a:endParaRPr lang="en-US" sz="1400"/>
          </a:p>
          <a:p>
            <a:r>
              <a:rPr lang="en-US" sz="1400"/>
              <a:t>Python ML (Agent 1) will be run in EC2 and critical </a:t>
            </a:r>
            <a:endParaRPr lang="en-US" sz="1400"/>
          </a:p>
          <a:p>
            <a:r>
              <a:rPr lang="en-US" sz="1400"/>
              <a:t>information is aggregated into RDS(or noSQL TBD)</a:t>
            </a:r>
            <a:endParaRPr lang="en-US" sz="1400"/>
          </a:p>
          <a:p>
            <a:r>
              <a:rPr lang="en-US" sz="1400"/>
              <a:t>This aggregated information is read via lambda </a:t>
            </a:r>
            <a:endParaRPr lang="en-US" sz="1400"/>
          </a:p>
          <a:p>
            <a:r>
              <a:rPr lang="en-US" sz="1400"/>
              <a:t>when an API call is made.</a:t>
            </a:r>
            <a:endParaRPr lang="en-US" sz="1400"/>
          </a:p>
          <a:p>
            <a:r>
              <a:rPr lang="en-US" sz="1400"/>
              <a:t>Another API is used to receive feedback from </a:t>
            </a:r>
            <a:endParaRPr lang="en-US" sz="1400"/>
          </a:p>
          <a:p>
            <a:r>
              <a:rPr lang="en-US" sz="1400"/>
              <a:t>VicRoads to enhance the model in future as new data sets </a:t>
            </a:r>
            <a:endParaRPr lang="en-US" sz="1400"/>
          </a:p>
          <a:p>
            <a:r>
              <a:rPr lang="en-US" sz="1400"/>
              <a:t>are received.</a:t>
            </a:r>
            <a:endParaRPr lang="en-US" sz="1400"/>
          </a:p>
          <a:p>
            <a:endParaRPr lang="en-US" sz="1400"/>
          </a:p>
          <a:p>
            <a:r>
              <a:rPr lang="en-US" sz="1400"/>
              <a:t>EC2 will have a open source mail creator AI agent(Agent 2) which will leverage the data generated by the Agent 1. This data is fed back to a No SQL DB and then sent via SES to interested parties. A config file can be used to configure email address of interested parties</a:t>
            </a:r>
            <a:endParaRPr 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1841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Screen Shots</a:t>
            </a:r>
            <a:r>
              <a:rPr lang="en-US" altLang="en-AU" sz="3600" b="1" dirty="0">
                <a:effectLst/>
                <a:latin typeface="Aptos" panose="020B0004020202020204" pitchFamily="34" charset="0"/>
                <a:ea typeface="Aptos" panose="020B0004020202020204" pitchFamily="34" charset="0"/>
                <a:cs typeface="Times New Roman" panose="02020603050405020304" pitchFamily="18" charset="0"/>
              </a:rPr>
              <a:t>(Website)</a:t>
            </a:r>
            <a:endParaRPr lang="en-US" altLang="en-AU" sz="3600" b="1"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Screenshot 2024-09-08 at 3.04.31 PM"/>
          <p:cNvPicPr>
            <a:picLocks noChangeAspect="1"/>
          </p:cNvPicPr>
          <p:nvPr/>
        </p:nvPicPr>
        <p:blipFill>
          <a:blip r:embed="rId1"/>
          <a:stretch>
            <a:fillRect/>
          </a:stretch>
        </p:blipFill>
        <p:spPr>
          <a:xfrm>
            <a:off x="330835" y="3589020"/>
            <a:ext cx="5213350" cy="2865120"/>
          </a:xfrm>
          <a:prstGeom prst="rect">
            <a:avLst/>
          </a:prstGeom>
        </p:spPr>
      </p:pic>
      <p:pic>
        <p:nvPicPr>
          <p:cNvPr id="5" name="Picture 4" descr="Screenshot 2024-09-08 at 3.04.04 PM"/>
          <p:cNvPicPr>
            <a:picLocks noChangeAspect="1"/>
          </p:cNvPicPr>
          <p:nvPr/>
        </p:nvPicPr>
        <p:blipFill>
          <a:blip r:embed="rId2"/>
          <a:stretch>
            <a:fillRect/>
          </a:stretch>
        </p:blipFill>
        <p:spPr>
          <a:xfrm>
            <a:off x="6978650" y="3589020"/>
            <a:ext cx="4835525" cy="2865120"/>
          </a:xfrm>
          <a:prstGeom prst="rect">
            <a:avLst/>
          </a:prstGeom>
        </p:spPr>
      </p:pic>
      <p:pic>
        <p:nvPicPr>
          <p:cNvPr id="6" name="Picture 5" descr="Screenshot 2024-09-08 at 3.03.44 PM"/>
          <p:cNvPicPr>
            <a:picLocks noChangeAspect="1"/>
          </p:cNvPicPr>
          <p:nvPr/>
        </p:nvPicPr>
        <p:blipFill>
          <a:blip r:embed="rId3"/>
          <a:stretch>
            <a:fillRect/>
          </a:stretch>
        </p:blipFill>
        <p:spPr>
          <a:xfrm>
            <a:off x="7028815" y="775335"/>
            <a:ext cx="4785360" cy="2428875"/>
          </a:xfrm>
          <a:prstGeom prst="rect">
            <a:avLst/>
          </a:prstGeom>
        </p:spPr>
      </p:pic>
      <p:pic>
        <p:nvPicPr>
          <p:cNvPr id="7" name="Picture 6" descr="Screenshot 2024-09-08 at 3.03.26 PM"/>
          <p:cNvPicPr>
            <a:picLocks noChangeAspect="1"/>
          </p:cNvPicPr>
          <p:nvPr/>
        </p:nvPicPr>
        <p:blipFill>
          <a:blip r:embed="rId4"/>
          <a:stretch>
            <a:fillRect/>
          </a:stretch>
        </p:blipFill>
        <p:spPr>
          <a:xfrm>
            <a:off x="240665" y="786765"/>
            <a:ext cx="5213350" cy="2433955"/>
          </a:xfrm>
          <a:prstGeom prst="rect">
            <a:avLst/>
          </a:prstGeom>
        </p:spPr>
      </p:pic>
      <p:sp>
        <p:nvSpPr>
          <p:cNvPr id="9" name="Text Box 8"/>
          <p:cNvSpPr txBox="1"/>
          <p:nvPr/>
        </p:nvSpPr>
        <p:spPr>
          <a:xfrm>
            <a:off x="1248410" y="3204210"/>
            <a:ext cx="3378200" cy="368300"/>
          </a:xfrm>
          <a:prstGeom prst="rect">
            <a:avLst/>
          </a:prstGeom>
          <a:noFill/>
        </p:spPr>
        <p:txBody>
          <a:bodyPr wrap="none" rtlCol="0">
            <a:spAutoFit/>
          </a:bodyPr>
          <a:p>
            <a:r>
              <a:rPr lang="en-US"/>
              <a:t>Acciden Hotspots overall view</a:t>
            </a:r>
            <a:endParaRPr lang="en-US"/>
          </a:p>
        </p:txBody>
      </p:sp>
      <p:sp>
        <p:nvSpPr>
          <p:cNvPr id="11" name="Text Box 10"/>
          <p:cNvSpPr txBox="1"/>
          <p:nvPr/>
        </p:nvSpPr>
        <p:spPr>
          <a:xfrm>
            <a:off x="6732905" y="3204210"/>
            <a:ext cx="5246370" cy="368300"/>
          </a:xfrm>
          <a:prstGeom prst="rect">
            <a:avLst/>
          </a:prstGeom>
          <a:noFill/>
        </p:spPr>
        <p:txBody>
          <a:bodyPr wrap="none" rtlCol="0">
            <a:spAutoFit/>
          </a:bodyPr>
          <a:p>
            <a:r>
              <a:rPr lang="en-US"/>
              <a:t>Acciden Hotspots overall view(zoom cluster 50)</a:t>
            </a:r>
            <a:endParaRPr lang="en-US"/>
          </a:p>
        </p:txBody>
      </p:sp>
      <p:sp>
        <p:nvSpPr>
          <p:cNvPr id="17" name="Text Box 16"/>
          <p:cNvSpPr txBox="1"/>
          <p:nvPr/>
        </p:nvSpPr>
        <p:spPr>
          <a:xfrm>
            <a:off x="828675" y="6489700"/>
            <a:ext cx="4335780" cy="368300"/>
          </a:xfrm>
          <a:prstGeom prst="rect">
            <a:avLst/>
          </a:prstGeom>
          <a:noFill/>
        </p:spPr>
        <p:txBody>
          <a:bodyPr wrap="none" rtlCol="0">
            <a:spAutoFit/>
          </a:bodyPr>
          <a:p>
            <a:r>
              <a:rPr lang="en-US"/>
              <a:t>Acciden Hotspots Road Condition view</a:t>
            </a:r>
            <a:endParaRPr lang="en-US"/>
          </a:p>
        </p:txBody>
      </p:sp>
      <p:sp>
        <p:nvSpPr>
          <p:cNvPr id="23" name="Text Box 22"/>
          <p:cNvSpPr txBox="1"/>
          <p:nvPr/>
        </p:nvSpPr>
        <p:spPr>
          <a:xfrm>
            <a:off x="7486015" y="6489700"/>
            <a:ext cx="3856355" cy="368300"/>
          </a:xfrm>
          <a:prstGeom prst="rect">
            <a:avLst/>
          </a:prstGeom>
          <a:noFill/>
        </p:spPr>
        <p:txBody>
          <a:bodyPr wrap="none" rtlCol="0">
            <a:spAutoFit/>
          </a:bodyPr>
          <a:p>
            <a:r>
              <a:rPr lang="en-US"/>
              <a:t>Acciden Hotspots Old vehicle view</a:t>
            </a:r>
            <a:endParaRPr lang="en-US"/>
          </a:p>
        </p:txBody>
      </p:sp>
      <p:cxnSp>
        <p:nvCxnSpPr>
          <p:cNvPr id="25" name="Straight Connector 24"/>
          <p:cNvCxnSpPr/>
          <p:nvPr/>
        </p:nvCxnSpPr>
        <p:spPr>
          <a:xfrm>
            <a:off x="6205220" y="2011045"/>
            <a:ext cx="0" cy="353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570220" y="5535930"/>
            <a:ext cx="85217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205220" y="5541645"/>
            <a:ext cx="8655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7" idx="3"/>
          </p:cNvCxnSpPr>
          <p:nvPr/>
        </p:nvCxnSpPr>
        <p:spPr>
          <a:xfrm>
            <a:off x="5454015" y="2004060"/>
            <a:ext cx="77660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230620" y="2011045"/>
            <a:ext cx="8655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 Box 29"/>
          <p:cNvSpPr txBox="1"/>
          <p:nvPr/>
        </p:nvSpPr>
        <p:spPr>
          <a:xfrm>
            <a:off x="5810885" y="1744345"/>
            <a:ext cx="1157605" cy="245110"/>
          </a:xfrm>
          <a:prstGeom prst="rect">
            <a:avLst/>
          </a:prstGeom>
          <a:noFill/>
        </p:spPr>
        <p:txBody>
          <a:bodyPr wrap="none" rtlCol="0">
            <a:spAutoFit/>
          </a:bodyPr>
          <a:p>
            <a:r>
              <a:rPr lang="en-US" sz="1000" b="1"/>
              <a:t>On Cluster Click</a:t>
            </a:r>
            <a:endParaRPr lang="en-US" sz="1000" b="1"/>
          </a:p>
        </p:txBody>
      </p:sp>
      <p:sp>
        <p:nvSpPr>
          <p:cNvPr id="31" name="Text Box 30"/>
          <p:cNvSpPr txBox="1"/>
          <p:nvPr/>
        </p:nvSpPr>
        <p:spPr>
          <a:xfrm>
            <a:off x="5568950" y="5020945"/>
            <a:ext cx="1399540" cy="398780"/>
          </a:xfrm>
          <a:prstGeom prst="rect">
            <a:avLst/>
          </a:prstGeom>
          <a:noFill/>
        </p:spPr>
        <p:txBody>
          <a:bodyPr wrap="none" rtlCol="0">
            <a:spAutoFit/>
          </a:bodyPr>
          <a:p>
            <a:r>
              <a:rPr lang="en-US" sz="1000" b="1"/>
              <a:t>On Accident Reason</a:t>
            </a:r>
            <a:endParaRPr lang="en-US" sz="1000" b="1"/>
          </a:p>
          <a:p>
            <a:r>
              <a:rPr lang="en-US" sz="1000" b="1"/>
              <a:t>Dropdown selection</a:t>
            </a:r>
            <a:endParaRPr lang="en-US" sz="1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Screen Shots</a:t>
            </a:r>
            <a:r>
              <a:rPr lang="en-US" altLang="en-AU" sz="3600" b="1" dirty="0">
                <a:effectLst/>
                <a:latin typeface="Aptos" panose="020B0004020202020204" pitchFamily="34" charset="0"/>
                <a:ea typeface="Aptos" panose="020B0004020202020204" pitchFamily="34" charset="0"/>
                <a:cs typeface="Times New Roman" panose="02020603050405020304" pitchFamily="18" charset="0"/>
              </a:rPr>
              <a:t>(Mobile)</a:t>
            </a:r>
            <a:endParaRPr lang="en-US" altLang="en-AU" sz="3600" b="1"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Picture 10" descr="Screenshot 2024-09-08 at 3.07.12 PM"/>
          <p:cNvPicPr>
            <a:picLocks noChangeAspect="1"/>
          </p:cNvPicPr>
          <p:nvPr/>
        </p:nvPicPr>
        <p:blipFill>
          <a:blip r:embed="rId1"/>
          <a:stretch>
            <a:fillRect/>
          </a:stretch>
        </p:blipFill>
        <p:spPr>
          <a:xfrm>
            <a:off x="8062595" y="991235"/>
            <a:ext cx="2362200" cy="4787900"/>
          </a:xfrm>
          <a:prstGeom prst="rect">
            <a:avLst/>
          </a:prstGeom>
        </p:spPr>
      </p:pic>
      <p:pic>
        <p:nvPicPr>
          <p:cNvPr id="24" name="Picture 23" descr="Screenshot 2024-09-08 at 3.08.15 PM"/>
          <p:cNvPicPr>
            <a:picLocks noChangeAspect="1"/>
          </p:cNvPicPr>
          <p:nvPr/>
        </p:nvPicPr>
        <p:blipFill>
          <a:blip r:embed="rId2"/>
          <a:stretch>
            <a:fillRect/>
          </a:stretch>
        </p:blipFill>
        <p:spPr>
          <a:xfrm>
            <a:off x="2129790" y="1028700"/>
            <a:ext cx="2247900" cy="4720590"/>
          </a:xfrm>
          <a:prstGeom prst="rect">
            <a:avLst/>
          </a:prstGeom>
        </p:spPr>
      </p:pic>
      <p:cxnSp>
        <p:nvCxnSpPr>
          <p:cNvPr id="25" name="Straight Arrow Connector 24"/>
          <p:cNvCxnSpPr>
            <a:stCxn id="24" idx="3"/>
            <a:endCxn id="11" idx="1"/>
          </p:cNvCxnSpPr>
          <p:nvPr/>
        </p:nvCxnSpPr>
        <p:spPr>
          <a:xfrm flipV="1">
            <a:off x="4377690" y="3385185"/>
            <a:ext cx="3684905" cy="38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 Box 25"/>
          <p:cNvSpPr txBox="1"/>
          <p:nvPr/>
        </p:nvSpPr>
        <p:spPr>
          <a:xfrm>
            <a:off x="1899920" y="5885815"/>
            <a:ext cx="2419350" cy="521970"/>
          </a:xfrm>
          <a:prstGeom prst="rect">
            <a:avLst/>
          </a:prstGeom>
          <a:solidFill>
            <a:schemeClr val="accent6">
              <a:lumMod val="20000"/>
              <a:lumOff val="80000"/>
            </a:schemeClr>
          </a:solidFill>
        </p:spPr>
        <p:txBody>
          <a:bodyPr wrap="none" rtlCol="0">
            <a:spAutoFit/>
          </a:bodyPr>
          <a:p>
            <a:r>
              <a:rPr lang="en-US" sz="1400" b="1"/>
              <a:t>Users real time location is </a:t>
            </a:r>
            <a:endParaRPr lang="en-US" sz="1400" b="1"/>
          </a:p>
          <a:p>
            <a:r>
              <a:rPr lang="en-US" sz="1400" b="1"/>
              <a:t>tracked by the App</a:t>
            </a:r>
            <a:endParaRPr lang="en-US" sz="1400" b="1"/>
          </a:p>
        </p:txBody>
      </p:sp>
      <p:sp>
        <p:nvSpPr>
          <p:cNvPr id="27" name="Text Box 26"/>
          <p:cNvSpPr txBox="1"/>
          <p:nvPr/>
        </p:nvSpPr>
        <p:spPr>
          <a:xfrm>
            <a:off x="7648575" y="5882005"/>
            <a:ext cx="3352165" cy="737235"/>
          </a:xfrm>
          <a:prstGeom prst="rect">
            <a:avLst/>
          </a:prstGeom>
          <a:solidFill>
            <a:schemeClr val="accent6">
              <a:lumMod val="20000"/>
              <a:lumOff val="80000"/>
            </a:schemeClr>
          </a:solidFill>
        </p:spPr>
        <p:txBody>
          <a:bodyPr wrap="none" rtlCol="0">
            <a:spAutoFit/>
          </a:bodyPr>
          <a:p>
            <a:r>
              <a:rPr lang="en-US" sz="1400" b="1"/>
              <a:t>When the user nears an accident spot</a:t>
            </a:r>
            <a:endParaRPr lang="en-US" sz="1400" b="1"/>
          </a:p>
          <a:p>
            <a:r>
              <a:rPr lang="en-US" sz="1400" b="1"/>
              <a:t>A local notification is received for </a:t>
            </a:r>
            <a:endParaRPr lang="en-US" sz="1400" b="1"/>
          </a:p>
          <a:p>
            <a:r>
              <a:rPr lang="en-US" sz="1400" b="1"/>
              <a:t>warning the user</a:t>
            </a:r>
            <a:endParaRPr lang="en-US" sz="1400" b="1"/>
          </a:p>
        </p:txBody>
      </p:sp>
      <p:sp>
        <p:nvSpPr>
          <p:cNvPr id="28" name="Text Box 27"/>
          <p:cNvSpPr txBox="1"/>
          <p:nvPr/>
        </p:nvSpPr>
        <p:spPr>
          <a:xfrm>
            <a:off x="4524375" y="2402205"/>
            <a:ext cx="3246755" cy="829945"/>
          </a:xfrm>
          <a:prstGeom prst="rect">
            <a:avLst/>
          </a:prstGeom>
          <a:solidFill>
            <a:schemeClr val="accent6">
              <a:lumMod val="20000"/>
              <a:lumOff val="80000"/>
            </a:schemeClr>
          </a:solidFill>
        </p:spPr>
        <p:txBody>
          <a:bodyPr wrap="square" rtlCol="0">
            <a:spAutoFit/>
          </a:bodyPr>
          <a:p>
            <a:r>
              <a:rPr lang="en-US" sz="1200" b="1"/>
              <a:t>By using geofencing the accident prone </a:t>
            </a:r>
            <a:endParaRPr lang="en-US" sz="1200" b="1"/>
          </a:p>
          <a:p>
            <a:r>
              <a:rPr lang="en-US" sz="1200" b="1"/>
              <a:t>areas, the mobile device will generate </a:t>
            </a:r>
            <a:endParaRPr lang="en-US" sz="1200" b="1"/>
          </a:p>
          <a:p>
            <a:r>
              <a:rPr lang="en-US" sz="1200" b="1"/>
              <a:t>a local notification based on user location </a:t>
            </a:r>
            <a:endParaRPr lang="en-US" sz="1200" b="1"/>
          </a:p>
          <a:p>
            <a:r>
              <a:rPr lang="en-US" sz="1200" b="1"/>
              <a:t>and risk of accidents in a location</a:t>
            </a:r>
            <a:endParaRPr lang="en-US" sz="12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09655" y="75850"/>
            <a:ext cx="11511325" cy="711228"/>
          </a:xfrm>
        </p:spPr>
        <p:txBody>
          <a:bodyPr>
            <a:normAutofit/>
          </a:bodyPr>
          <a:lstStyle/>
          <a:p>
            <a:r>
              <a:rPr lang="en-AU" sz="3600" b="1" dirty="0">
                <a:effectLst/>
                <a:latin typeface="Aptos" panose="020B0004020202020204" pitchFamily="34" charset="0"/>
                <a:ea typeface="Aptos" panose="020B0004020202020204" pitchFamily="34" charset="0"/>
                <a:cs typeface="Times New Roman" panose="02020603050405020304" pitchFamily="18" charset="0"/>
              </a:rPr>
              <a:t>Screen Shots</a:t>
            </a:r>
            <a:endParaRPr lang="en-AU" sz="3600" dirty="0">
              <a:solidFill>
                <a:schemeClr val="tx2"/>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6038</Words>
  <Application>WPS Presentation</Application>
  <PresentationFormat>Widescreen</PresentationFormat>
  <Paragraphs>138</Paragraphs>
  <Slides>12</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vt:i4>
      </vt:variant>
    </vt:vector>
  </HeadingPairs>
  <TitlesOfParts>
    <vt:vector size="29" baseType="lpstr">
      <vt:lpstr>Arial</vt:lpstr>
      <vt:lpstr>SimSun</vt:lpstr>
      <vt:lpstr>Wingdings</vt:lpstr>
      <vt:lpstr>Aptos</vt:lpstr>
      <vt:lpstr>苹方-简</vt:lpstr>
      <vt:lpstr>Times New Roman</vt:lpstr>
      <vt:lpstr>Symbol</vt:lpstr>
      <vt:lpstr>Aptos Display</vt:lpstr>
      <vt:lpstr>Microsoft YaHei</vt:lpstr>
      <vt:lpstr>汉仪旗黑</vt:lpstr>
      <vt:lpstr>Arial Unicode MS</vt:lpstr>
      <vt:lpstr>Calibri</vt:lpstr>
      <vt:lpstr>Helvetica Neue</vt:lpstr>
      <vt:lpstr>Kingsoft Sign</vt:lpstr>
      <vt:lpstr>宋体-简</vt:lpstr>
      <vt:lpstr>Office Theme</vt:lpstr>
      <vt:lpstr>1_Office Theme</vt:lpstr>
      <vt:lpstr>RoadCrash Guard</vt:lpstr>
      <vt:lpstr>Problem Statement</vt:lpstr>
      <vt:lpstr>Our Solution – RoadCrash Guard</vt:lpstr>
      <vt:lpstr>Solution Overview</vt:lpstr>
      <vt:lpstr>Technical Architecture - Tech Stack</vt:lpstr>
      <vt:lpstr>Technical Architecture</vt:lpstr>
      <vt:lpstr>Screen Shots(Website)</vt:lpstr>
      <vt:lpstr>Screen Shots(Mobile)</vt:lpstr>
      <vt:lpstr>Screen Shots</vt:lpstr>
      <vt:lpstr>Impact and Benefits</vt:lpstr>
      <vt:lpstr>Datasets </vt:lpstr>
      <vt:lpstr>PowerPoint 演示文稿</vt:lpstr>
    </vt:vector>
  </TitlesOfParts>
  <Company>Infosys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Umamaheswari Krishnasamy</dc:creator>
  <cp:lastModifiedBy>vinoda</cp:lastModifiedBy>
  <cp:revision>10</cp:revision>
  <dcterms:created xsi:type="dcterms:W3CDTF">2024-09-08T05:48:42Z</dcterms:created>
  <dcterms:modified xsi:type="dcterms:W3CDTF">2024-09-08T05:48:42Z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2024-09-08T04:02:32Z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4cae7699-fa62-47df-bce8-fcf5c6a0dd34</vt:lpwstr>
  </property>
  <property fmtid="{D5CDD505-2E9C-101B-9397-08002B2CF9AE}" pid="8" name="MSIP_Label_a0819fa7-4367-4500-ba88-dd630d977609_ContentBits">
    <vt:lpwstr>0</vt:lpwstr>
  </property>
  <property fmtid="{D5CDD505-2E9C-101B-9397-08002B2CF9AE}" pid="9" name="KSOProductBuildVer">
    <vt:lpwstr>1033-5.7.3.8096</vt:lpwstr>
  </property>
</Properties>
</file>